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87" r:id="rId2"/>
    <p:sldId id="289" r:id="rId3"/>
    <p:sldId id="291" r:id="rId4"/>
    <p:sldId id="315" r:id="rId5"/>
    <p:sldId id="316" r:id="rId6"/>
    <p:sldId id="322" r:id="rId7"/>
    <p:sldId id="318" r:id="rId8"/>
    <p:sldId id="320" r:id="rId9"/>
    <p:sldId id="321" r:id="rId10"/>
    <p:sldId id="305" r:id="rId11"/>
    <p:sldId id="306" r:id="rId12"/>
    <p:sldId id="307" r:id="rId13"/>
    <p:sldId id="310" r:id="rId14"/>
    <p:sldId id="311" r:id="rId15"/>
    <p:sldId id="312" r:id="rId16"/>
    <p:sldId id="313" r:id="rId17"/>
  </p:sldIdLst>
  <p:sldSz cx="12188825" cy="6858000"/>
  <p:notesSz cx="6858000" cy="9144000"/>
  <p:custDataLst>
    <p:tags r:id="rId19"/>
  </p:custDataLst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A67451"/>
    <a:srgbClr val="C856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80224" autoAdjust="0"/>
  </p:normalViewPr>
  <p:slideViewPr>
    <p:cSldViewPr snapToGrid="0" snapToObjects="1">
      <p:cViewPr varScale="1">
        <p:scale>
          <a:sx n="89" d="100"/>
          <a:sy n="89" d="100"/>
        </p:scale>
        <p:origin x="33" y="33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pp\Desktop\&#22330;&#26223;2%20&#30340;&#19996;&#35199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i="0" baseline="0">
                <a:solidFill>
                  <a:sysClr val="windowText" lastClr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Annual Sales Quantity of Colour about Man</a:t>
            </a:r>
            <a:endParaRPr lang="en-US">
              <a:solidFill>
                <a:sysClr val="windowText" lastClr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M!$F$80</c:f>
              <c:strCache>
                <c:ptCount val="1"/>
                <c:pt idx="0">
                  <c:v>Purple Accent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M!$G$79:$U$79</c:f>
              <c:strCache>
                <c:ptCount val="15"/>
                <c:pt idx="0">
                  <c:v>1999</c:v>
                </c:pt>
                <c:pt idx="1">
                  <c:v>2000</c:v>
                </c:pt>
                <c:pt idx="2">
                  <c:v>2001</c:v>
                </c:pt>
                <c:pt idx="3">
                  <c:v>2002</c:v>
                </c:pt>
                <c:pt idx="4">
                  <c:v>2003</c:v>
                </c:pt>
                <c:pt idx="5">
                  <c:v>2004</c:v>
                </c:pt>
                <c:pt idx="6">
                  <c:v>2005</c:v>
                </c:pt>
                <c:pt idx="7">
                  <c:v>2006</c:v>
                </c:pt>
                <c:pt idx="8">
                  <c:v>2007</c:v>
                </c:pt>
                <c:pt idx="9">
                  <c:v>2008</c:v>
                </c:pt>
                <c:pt idx="10">
                  <c:v>2009</c:v>
                </c:pt>
                <c:pt idx="11">
                  <c:v>2010</c:v>
                </c:pt>
                <c:pt idx="12">
                  <c:v>2011</c:v>
                </c:pt>
                <c:pt idx="13">
                  <c:v>2012</c:v>
                </c:pt>
                <c:pt idx="14">
                  <c:v>2013</c:v>
                </c:pt>
              </c:strCache>
            </c:strRef>
          </c:cat>
          <c:val>
            <c:numRef>
              <c:f>M!$G$80:$U$80</c:f>
              <c:numCache>
                <c:formatCode>General</c:formatCode>
                <c:ptCount val="15"/>
                <c:pt idx="0">
                  <c:v>114</c:v>
                </c:pt>
                <c:pt idx="1">
                  <c:v>79</c:v>
                </c:pt>
                <c:pt idx="2">
                  <c:v>74</c:v>
                </c:pt>
                <c:pt idx="3">
                  <c:v>103</c:v>
                </c:pt>
                <c:pt idx="4">
                  <c:v>125</c:v>
                </c:pt>
                <c:pt idx="5">
                  <c:v>131</c:v>
                </c:pt>
                <c:pt idx="6">
                  <c:v>108</c:v>
                </c:pt>
                <c:pt idx="7">
                  <c:v>99</c:v>
                </c:pt>
                <c:pt idx="8">
                  <c:v>121</c:v>
                </c:pt>
                <c:pt idx="9">
                  <c:v>109</c:v>
                </c:pt>
                <c:pt idx="10">
                  <c:v>69</c:v>
                </c:pt>
                <c:pt idx="11">
                  <c:v>85</c:v>
                </c:pt>
                <c:pt idx="12">
                  <c:v>94</c:v>
                </c:pt>
                <c:pt idx="13">
                  <c:v>110</c:v>
                </c:pt>
                <c:pt idx="14">
                  <c:v>114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464-4B5E-A6DD-2DF2712B30C2}"/>
            </c:ext>
          </c:extLst>
        </c:ser>
        <c:ser>
          <c:idx val="1"/>
          <c:order val="1"/>
          <c:tx>
            <c:strRef>
              <c:f>M!$F$81</c:f>
              <c:strCache>
                <c:ptCount val="1"/>
                <c:pt idx="0">
                  <c:v>Black Hole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M!$G$79:$U$79</c:f>
              <c:strCache>
                <c:ptCount val="15"/>
                <c:pt idx="0">
                  <c:v>1999</c:v>
                </c:pt>
                <c:pt idx="1">
                  <c:v>2000</c:v>
                </c:pt>
                <c:pt idx="2">
                  <c:v>2001</c:v>
                </c:pt>
                <c:pt idx="3">
                  <c:v>2002</c:v>
                </c:pt>
                <c:pt idx="4">
                  <c:v>2003</c:v>
                </c:pt>
                <c:pt idx="5">
                  <c:v>2004</c:v>
                </c:pt>
                <c:pt idx="6">
                  <c:v>2005</c:v>
                </c:pt>
                <c:pt idx="7">
                  <c:v>2006</c:v>
                </c:pt>
                <c:pt idx="8">
                  <c:v>2007</c:v>
                </c:pt>
                <c:pt idx="9">
                  <c:v>2008</c:v>
                </c:pt>
                <c:pt idx="10">
                  <c:v>2009</c:v>
                </c:pt>
                <c:pt idx="11">
                  <c:v>2010</c:v>
                </c:pt>
                <c:pt idx="12">
                  <c:v>2011</c:v>
                </c:pt>
                <c:pt idx="13">
                  <c:v>2012</c:v>
                </c:pt>
                <c:pt idx="14">
                  <c:v>2013</c:v>
                </c:pt>
              </c:strCache>
            </c:strRef>
          </c:cat>
          <c:val>
            <c:numRef>
              <c:f>M!$G$81:$U$81</c:f>
              <c:numCache>
                <c:formatCode>General</c:formatCode>
                <c:ptCount val="15"/>
                <c:pt idx="0">
                  <c:v>69</c:v>
                </c:pt>
                <c:pt idx="1">
                  <c:v>30</c:v>
                </c:pt>
                <c:pt idx="2">
                  <c:v>33</c:v>
                </c:pt>
                <c:pt idx="3">
                  <c:v>56</c:v>
                </c:pt>
                <c:pt idx="4">
                  <c:v>82</c:v>
                </c:pt>
                <c:pt idx="5">
                  <c:v>56</c:v>
                </c:pt>
                <c:pt idx="6">
                  <c:v>53</c:v>
                </c:pt>
                <c:pt idx="7">
                  <c:v>54</c:v>
                </c:pt>
                <c:pt idx="8">
                  <c:v>55</c:v>
                </c:pt>
                <c:pt idx="9">
                  <c:v>58</c:v>
                </c:pt>
                <c:pt idx="10">
                  <c:v>52</c:v>
                </c:pt>
                <c:pt idx="11">
                  <c:v>47</c:v>
                </c:pt>
                <c:pt idx="12">
                  <c:v>50</c:v>
                </c:pt>
                <c:pt idx="13">
                  <c:v>65</c:v>
                </c:pt>
                <c:pt idx="14">
                  <c:v>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464-4B5E-A6DD-2DF2712B30C2}"/>
            </c:ext>
          </c:extLst>
        </c:ser>
        <c:ser>
          <c:idx val="2"/>
          <c:order val="2"/>
          <c:tx>
            <c:strRef>
              <c:f>M!$F$82</c:f>
              <c:strCache>
                <c:ptCount val="1"/>
                <c:pt idx="0">
                  <c:v>Neon Blue</c:v>
                </c:pt>
              </c:strCache>
            </c:strRef>
          </c:tx>
          <c:spPr>
            <a:ln w="2857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M!$G$79:$U$79</c:f>
              <c:strCache>
                <c:ptCount val="15"/>
                <c:pt idx="0">
                  <c:v>1999</c:v>
                </c:pt>
                <c:pt idx="1">
                  <c:v>2000</c:v>
                </c:pt>
                <c:pt idx="2">
                  <c:v>2001</c:v>
                </c:pt>
                <c:pt idx="3">
                  <c:v>2002</c:v>
                </c:pt>
                <c:pt idx="4">
                  <c:v>2003</c:v>
                </c:pt>
                <c:pt idx="5">
                  <c:v>2004</c:v>
                </c:pt>
                <c:pt idx="6">
                  <c:v>2005</c:v>
                </c:pt>
                <c:pt idx="7">
                  <c:v>2006</c:v>
                </c:pt>
                <c:pt idx="8">
                  <c:v>2007</c:v>
                </c:pt>
                <c:pt idx="9">
                  <c:v>2008</c:v>
                </c:pt>
                <c:pt idx="10">
                  <c:v>2009</c:v>
                </c:pt>
                <c:pt idx="11">
                  <c:v>2010</c:v>
                </c:pt>
                <c:pt idx="12">
                  <c:v>2011</c:v>
                </c:pt>
                <c:pt idx="13">
                  <c:v>2012</c:v>
                </c:pt>
                <c:pt idx="14">
                  <c:v>2013</c:v>
                </c:pt>
              </c:strCache>
            </c:strRef>
          </c:cat>
          <c:val>
            <c:numRef>
              <c:f>M!$G$82:$U$82</c:f>
              <c:numCache>
                <c:formatCode>General</c:formatCode>
                <c:ptCount val="15"/>
                <c:pt idx="0">
                  <c:v>52</c:v>
                </c:pt>
                <c:pt idx="1">
                  <c:v>31</c:v>
                </c:pt>
                <c:pt idx="2">
                  <c:v>50</c:v>
                </c:pt>
                <c:pt idx="3">
                  <c:v>59</c:v>
                </c:pt>
                <c:pt idx="4">
                  <c:v>58</c:v>
                </c:pt>
                <c:pt idx="5">
                  <c:v>72</c:v>
                </c:pt>
                <c:pt idx="6">
                  <c:v>58</c:v>
                </c:pt>
                <c:pt idx="7">
                  <c:v>55</c:v>
                </c:pt>
                <c:pt idx="8">
                  <c:v>55</c:v>
                </c:pt>
                <c:pt idx="9">
                  <c:v>44</c:v>
                </c:pt>
                <c:pt idx="10">
                  <c:v>39</c:v>
                </c:pt>
                <c:pt idx="11">
                  <c:v>43</c:v>
                </c:pt>
                <c:pt idx="12">
                  <c:v>50</c:v>
                </c:pt>
                <c:pt idx="13">
                  <c:v>64</c:v>
                </c:pt>
                <c:pt idx="14">
                  <c:v>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464-4B5E-A6DD-2DF2712B30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66302728"/>
        <c:axId val="1166300760"/>
      </c:lineChart>
      <c:catAx>
        <c:axId val="1166302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166300760"/>
        <c:crosses val="autoZero"/>
        <c:auto val="1"/>
        <c:lblAlgn val="ctr"/>
        <c:lblOffset val="100"/>
        <c:noMultiLvlLbl val="0"/>
      </c:catAx>
      <c:valAx>
        <c:axId val="1166300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166302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ysClr val="windowText" lastClr="000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ABC classification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Sheet3!$C$2</c:f>
              <c:strCache>
                <c:ptCount val="1"/>
                <c:pt idx="0">
                  <c:v>Cost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Sheet3!$D$1:$G$1</c:f>
              <c:strCache>
                <c:ptCount val="4"/>
                <c:pt idx="0">
                  <c:v>Inventory </c:v>
                </c:pt>
                <c:pt idx="1">
                  <c:v>Component</c:v>
                </c:pt>
                <c:pt idx="2">
                  <c:v>Salary</c:v>
                </c:pt>
                <c:pt idx="3">
                  <c:v>Delivery</c:v>
                </c:pt>
              </c:strCache>
            </c:strRef>
          </c:cat>
          <c:val>
            <c:numRef>
              <c:f>Sheet3!$D$2:$G$2</c:f>
              <c:numCache>
                <c:formatCode>General</c:formatCode>
                <c:ptCount val="4"/>
                <c:pt idx="0">
                  <c:v>1755701.6</c:v>
                </c:pt>
                <c:pt idx="1">
                  <c:v>399243.04</c:v>
                </c:pt>
                <c:pt idx="2" formatCode="#,##0.00">
                  <c:v>532000</c:v>
                </c:pt>
                <c:pt idx="3">
                  <c:v>3680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E0-4BCA-87E3-B0795F56CA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15496424"/>
        <c:axId val="915493800"/>
      </c:barChart>
      <c:catAx>
        <c:axId val="915496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915493800"/>
        <c:crosses val="autoZero"/>
        <c:auto val="1"/>
        <c:lblAlgn val="ctr"/>
        <c:lblOffset val="100"/>
        <c:noMultiLvlLbl val="0"/>
      </c:catAx>
      <c:valAx>
        <c:axId val="915493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915496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DAA408-4863-42D2-94CC-08D1DBBE0756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D7751-73B5-4B9F-9A20-7724EE56D5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660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6382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03058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41814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61339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77832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66405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6101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9649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0926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3949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2105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9978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1238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4380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331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D7751-73B5-4B9F-9A20-7724EE56D57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4530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99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280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80415" y="274639"/>
            <a:ext cx="3654531" cy="5851525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10764680" cy="5851525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376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436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629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2589" y="1600201"/>
            <a:ext cx="720960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25341" y="1600201"/>
            <a:ext cx="720960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057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397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210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9957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1"/>
            <a:ext cx="681389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376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49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4ECC1-AF9D-B842-8FA3-235A25D183B5}" type="datetimeFigureOut">
              <a:rPr kumimoji="1" lang="zh-CN" altLang="en-US" smtClean="0"/>
              <a:t>2023/2/27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48C4B-F4AE-4F42-80A3-3F558E1BC12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4576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.xml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-1927174" y="2813792"/>
            <a:ext cx="10731697" cy="7214648"/>
            <a:chOff x="-407114" y="3514608"/>
            <a:chExt cx="9139575" cy="6144304"/>
          </a:xfrm>
        </p:grpSpPr>
        <p:pic>
          <p:nvPicPr>
            <p:cNvPr id="6" name="图片 5" descr="bo2-01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344" t="22191" r="30019" b="25210"/>
            <a:stretch/>
          </p:blipFill>
          <p:spPr>
            <a:xfrm flipH="1">
              <a:off x="-407114" y="3514608"/>
              <a:ext cx="8644587" cy="6144304"/>
            </a:xfrm>
            <a:prstGeom prst="rect">
              <a:avLst/>
            </a:prstGeom>
          </p:spPr>
        </p:pic>
        <p:pic>
          <p:nvPicPr>
            <p:cNvPr id="8" name="图片 7" descr="bo2-01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344" t="22191" r="30019" b="25210"/>
            <a:stretch/>
          </p:blipFill>
          <p:spPr>
            <a:xfrm flipH="1">
              <a:off x="2337872" y="4277089"/>
              <a:ext cx="6394589" cy="4545075"/>
            </a:xfrm>
            <a:prstGeom prst="rect">
              <a:avLst/>
            </a:prstGeom>
          </p:spPr>
        </p:pic>
      </p:grpSp>
      <p:pic>
        <p:nvPicPr>
          <p:cNvPr id="15" name="图片 14" descr="红-01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1" t="15752" r="27061" b="31847"/>
          <a:stretch/>
        </p:blipFill>
        <p:spPr>
          <a:xfrm rot="3349163">
            <a:off x="7430610" y="3296842"/>
            <a:ext cx="3700613" cy="2149063"/>
          </a:xfrm>
          <a:prstGeom prst="rect">
            <a:avLst/>
          </a:prstGeom>
        </p:spPr>
      </p:pic>
      <p:pic>
        <p:nvPicPr>
          <p:cNvPr id="16" name="图片 15" descr="鹤-01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01" t="21384" r="19120" b="6061"/>
          <a:stretch/>
        </p:blipFill>
        <p:spPr>
          <a:xfrm rot="20710965" flipH="1">
            <a:off x="10105409" y="248047"/>
            <a:ext cx="1844185" cy="1633774"/>
          </a:xfrm>
          <a:prstGeom prst="rect">
            <a:avLst/>
          </a:prstGeom>
        </p:spPr>
      </p:pic>
      <p:pic>
        <p:nvPicPr>
          <p:cNvPr id="19" name="图片 18" descr="中国风线条.png"/>
          <p:cNvPicPr>
            <a:picLocks noChangeAspect="1"/>
          </p:cNvPicPr>
          <p:nvPr/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985" y="2972188"/>
            <a:ext cx="3157756" cy="2039911"/>
          </a:xfrm>
          <a:prstGeom prst="rect">
            <a:avLst/>
          </a:prstGeom>
        </p:spPr>
      </p:pic>
      <p:pic>
        <p:nvPicPr>
          <p:cNvPr id="28" name="图片 27" descr="红-01.png">
            <a:extLst>
              <a:ext uri="{FF2B5EF4-FFF2-40B4-BE49-F238E27FC236}">
                <a16:creationId xmlns:a16="http://schemas.microsoft.com/office/drawing/2014/main" id="{2E4DC6E4-BA52-4EBD-AA32-6F3E3424A4C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1" t="15752" r="27061" b="31847"/>
          <a:stretch/>
        </p:blipFill>
        <p:spPr>
          <a:xfrm rot="13676676">
            <a:off x="2027744" y="1371249"/>
            <a:ext cx="3700613" cy="2149063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97FBC1AB-FA09-41C8-AE86-866DAC41574D}"/>
              </a:ext>
            </a:extLst>
          </p:cNvPr>
          <p:cNvSpPr txBox="1"/>
          <p:nvPr/>
        </p:nvSpPr>
        <p:spPr>
          <a:xfrm>
            <a:off x="746770" y="1765642"/>
            <a:ext cx="1113594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IE0015 project</a:t>
            </a:r>
          </a:p>
        </p:txBody>
      </p:sp>
    </p:spTree>
    <p:extLst>
      <p:ext uri="{BB962C8B-B14F-4D97-AF65-F5344CB8AC3E}">
        <p14:creationId xmlns:p14="http://schemas.microsoft.com/office/powerpoint/2010/main" val="2674722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369" y="5151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427" y="1003496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400181" y="77178"/>
            <a:ext cx="11383011" cy="1474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3    Range Narrowing Search for Most Likely Bicycle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FFDAB67-80E9-4C79-A248-7809165FD795}"/>
              </a:ext>
            </a:extLst>
          </p:cNvPr>
          <p:cNvSpPr txBox="1"/>
          <p:nvPr/>
        </p:nvSpPr>
        <p:spPr>
          <a:xfrm>
            <a:off x="788758" y="1697732"/>
            <a:ext cx="7797071" cy="45217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3600" dirty="0">
                <a:latin typeface="Arial Rounded MT Bold" panose="020F0704030504030204" pitchFamily="34" charset="0"/>
              </a:rPr>
              <a:t>Information we have already had</a:t>
            </a:r>
          </a:p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a. Gender: male</a:t>
            </a:r>
          </a:p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b. State: CA</a:t>
            </a:r>
          </a:p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c. Order date: 1998-now</a:t>
            </a:r>
          </a:p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d. Bike color: white</a:t>
            </a:r>
          </a:p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e. Bike Type: Rolling thunder road bike</a:t>
            </a:r>
          </a:p>
        </p:txBody>
      </p:sp>
    </p:spTree>
    <p:extLst>
      <p:ext uri="{BB962C8B-B14F-4D97-AF65-F5344CB8AC3E}">
        <p14:creationId xmlns:p14="http://schemas.microsoft.com/office/powerpoint/2010/main" val="392031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369" y="5151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404" y="1209685"/>
            <a:ext cx="2920596" cy="18867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CF89C8C-6D13-4BDC-99C3-79847F04B0B2}"/>
              </a:ext>
            </a:extLst>
          </p:cNvPr>
          <p:cNvSpPr txBox="1"/>
          <p:nvPr/>
        </p:nvSpPr>
        <p:spPr>
          <a:xfrm>
            <a:off x="279165" y="1583623"/>
            <a:ext cx="2769733" cy="3690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Description</a:t>
            </a:r>
          </a:p>
          <a:p>
            <a:pPr>
              <a:lnSpc>
                <a:spcPct val="150000"/>
              </a:lnSpc>
            </a:pPr>
            <a:endParaRPr kumimoji="1" lang="en-US" sz="3200" dirty="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Material</a:t>
            </a:r>
          </a:p>
          <a:p>
            <a:pPr>
              <a:lnSpc>
                <a:spcPct val="150000"/>
              </a:lnSpc>
            </a:pPr>
            <a:endParaRPr kumimoji="1" lang="en-US" sz="3200" dirty="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Construction</a:t>
            </a:r>
            <a:endParaRPr kumimoji="1" lang="en-US" sz="2800" dirty="0">
              <a:latin typeface="Arial Rounded MT Bold" panose="020F0704030504030204" pitchFamily="34" charset="0"/>
            </a:endParaRPr>
          </a:p>
        </p:txBody>
      </p:sp>
      <p:sp>
        <p:nvSpPr>
          <p:cNvPr id="5" name="箭头: 下 4">
            <a:extLst>
              <a:ext uri="{FF2B5EF4-FFF2-40B4-BE49-F238E27FC236}">
                <a16:creationId xmlns:a16="http://schemas.microsoft.com/office/drawing/2014/main" id="{45CEADEE-41B0-4633-8604-D471B2B6462D}"/>
              </a:ext>
            </a:extLst>
          </p:cNvPr>
          <p:cNvSpPr/>
          <p:nvPr/>
        </p:nvSpPr>
        <p:spPr>
          <a:xfrm>
            <a:off x="948565" y="2479774"/>
            <a:ext cx="856129" cy="748553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箭头: 下 10">
            <a:extLst>
              <a:ext uri="{FF2B5EF4-FFF2-40B4-BE49-F238E27FC236}">
                <a16:creationId xmlns:a16="http://schemas.microsoft.com/office/drawing/2014/main" id="{558DB46B-CA43-4430-91AF-44139A8EADDA}"/>
              </a:ext>
            </a:extLst>
          </p:cNvPr>
          <p:cNvSpPr/>
          <p:nvPr/>
        </p:nvSpPr>
        <p:spPr>
          <a:xfrm>
            <a:off x="944142" y="3877075"/>
            <a:ext cx="856129" cy="748553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177593" y="56337"/>
            <a:ext cx="9514217" cy="816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6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3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211EBD2-14C4-4EF5-43C3-515C65B7725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9" t="11972" r="22545" b="2637"/>
          <a:stretch/>
        </p:blipFill>
        <p:spPr bwMode="auto">
          <a:xfrm>
            <a:off x="2936296" y="182949"/>
            <a:ext cx="8860763" cy="661871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35290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369" y="5151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290" y="216480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378220" y="179107"/>
            <a:ext cx="11621362" cy="1474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4: Application of QR model and ABC in inventory management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02E03D-1094-4EC3-8125-5076425F2B23}"/>
              </a:ext>
            </a:extLst>
          </p:cNvPr>
          <p:cNvSpPr txBox="1"/>
          <p:nvPr/>
        </p:nvSpPr>
        <p:spPr>
          <a:xfrm>
            <a:off x="161537" y="2140559"/>
            <a:ext cx="10461134" cy="3240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1. Shipping and Component cost is average of past 5 years.</a:t>
            </a:r>
          </a:p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2. We use 10 component to analyze, 13.57% of total cost</a:t>
            </a:r>
          </a:p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3. When we meet dirty data, we drop the data</a:t>
            </a:r>
          </a:p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4. The 8% of total estimated cost is total inventory cost</a:t>
            </a:r>
          </a:p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5. Service L</a:t>
            </a:r>
            <a:r>
              <a:rPr kumimoji="1" lang="en-US" altLang="zh-CN" sz="2800" b="1" dirty="0">
                <a:latin typeface="Arial Rounded MT Bold" panose="020F0704030504030204" pitchFamily="34" charset="0"/>
              </a:rPr>
              <a:t>evel 95%</a:t>
            </a:r>
            <a:endParaRPr kumimoji="1" lang="en-US" sz="28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95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369" y="5151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427" y="1003496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400181" y="77178"/>
            <a:ext cx="9514217" cy="897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40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4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FFDAB67-80E9-4C79-A248-7809165FD795}"/>
              </a:ext>
            </a:extLst>
          </p:cNvPr>
          <p:cNvSpPr txBox="1"/>
          <p:nvPr/>
        </p:nvSpPr>
        <p:spPr>
          <a:xfrm>
            <a:off x="400181" y="1178307"/>
            <a:ext cx="11469684" cy="5445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Fixed cost</a:t>
            </a:r>
          </a:p>
          <a:p>
            <a:pPr>
              <a:lnSpc>
                <a:spcPct val="150000"/>
              </a:lnSpc>
            </a:pPr>
            <a:r>
              <a:rPr kumimoji="1" lang="en-US" sz="2400" dirty="0">
                <a:latin typeface="Arial Rounded MT Bold" panose="020F0704030504030204" pitchFamily="34" charset="0"/>
              </a:rPr>
              <a:t>Salary+ Shipping </a:t>
            </a:r>
            <a:r>
              <a:rPr kumimoji="1" lang="en-US" sz="2400" dirty="0" err="1">
                <a:latin typeface="Arial Rounded MT Bold" panose="020F0704030504030204" pitchFamily="34" charset="0"/>
              </a:rPr>
              <a:t>cost+Component</a:t>
            </a:r>
            <a:r>
              <a:rPr kumimoji="1" lang="en-US" sz="2400" dirty="0">
                <a:latin typeface="Arial Rounded MT Bold" panose="020F0704030504030204" pitchFamily="34" charset="0"/>
              </a:rPr>
              <a:t> Cost=</a:t>
            </a:r>
            <a:r>
              <a:rPr kumimoji="1" lang="en-US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$934923.04</a:t>
            </a:r>
            <a:r>
              <a:rPr kumimoji="1" lang="en-US" sz="2400" dirty="0">
                <a:latin typeface="Arial Rounded MT Bold" panose="020F0704030504030204" pitchFamily="34" charset="0"/>
              </a:rPr>
              <a:t> per year</a:t>
            </a:r>
          </a:p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Inventory cost</a:t>
            </a:r>
          </a:p>
          <a:p>
            <a:pPr>
              <a:lnSpc>
                <a:spcPct val="150000"/>
              </a:lnSpc>
            </a:pPr>
            <a:r>
              <a:rPr kumimoji="1" lang="en-US" sz="2400" b="1" dirty="0">
                <a:latin typeface="Arial Rounded MT Bold" panose="020F0704030504030204" pitchFamily="34" charset="0"/>
              </a:rPr>
              <a:t>Sum ((warehouse outer amount -warehouse entry amount) * </a:t>
            </a:r>
          </a:p>
          <a:p>
            <a:pPr>
              <a:lnSpc>
                <a:spcPct val="150000"/>
              </a:lnSpc>
            </a:pPr>
            <a:r>
              <a:rPr kumimoji="1" lang="en-US" sz="2400" b="1" dirty="0">
                <a:latin typeface="Arial Rounded MT Bold" panose="020F0704030504030204" pitchFamily="34" charset="0"/>
              </a:rPr>
              <a:t>(</a:t>
            </a:r>
            <a:r>
              <a:rPr kumimoji="1" lang="en-US" sz="2400" b="1" dirty="0" err="1">
                <a:latin typeface="Arial Rounded MT Bold" panose="020F0704030504030204" pitchFamily="34" charset="0"/>
              </a:rPr>
              <a:t>Component.EstimatedCost</a:t>
            </a:r>
            <a:r>
              <a:rPr kumimoji="1" lang="en-US" sz="2400" b="1" dirty="0">
                <a:latin typeface="Arial Rounded MT Bold" panose="020F0704030504030204" pitchFamily="34" charset="0"/>
              </a:rPr>
              <a:t>)/ (warehouse outer time -warehouse entry time)) (years)*8%=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$1755701.60 </a:t>
            </a:r>
            <a:r>
              <a:rPr kumimoji="1" lang="en-US" sz="2400" b="1" dirty="0">
                <a:latin typeface="Arial Rounded MT Bold" panose="020F0704030504030204" pitchFamily="34" charset="0"/>
              </a:rPr>
              <a:t>per year </a:t>
            </a:r>
            <a:endParaRPr kumimoji="1" lang="en-US" sz="2800" b="1" dirty="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Lead time Now</a:t>
            </a:r>
          </a:p>
          <a:p>
            <a:pPr>
              <a:lnSpc>
                <a:spcPct val="150000"/>
              </a:lnSpc>
            </a:pPr>
            <a:r>
              <a:rPr kumimoji="1" lang="en-US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8.69</a:t>
            </a:r>
            <a:r>
              <a:rPr kumimoji="1" lang="en-US" sz="2400" dirty="0">
                <a:latin typeface="Arial Rounded MT Bold" panose="020F0704030504030204" pitchFamily="34" charset="0"/>
              </a:rPr>
              <a:t> days</a:t>
            </a:r>
          </a:p>
          <a:p>
            <a:pPr>
              <a:lnSpc>
                <a:spcPct val="150000"/>
              </a:lnSpc>
            </a:pPr>
            <a:endParaRPr kumimoji="1" lang="en-US" sz="32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430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369" y="5151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426" y="3380906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400181" y="77178"/>
            <a:ext cx="9514217" cy="897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40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4 ABC classification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1FE93CC-DDB6-43E8-851A-ED90FDF9694C}"/>
              </a:ext>
            </a:extLst>
          </p:cNvPr>
          <p:cNvSpPr txBox="1"/>
          <p:nvPr/>
        </p:nvSpPr>
        <p:spPr>
          <a:xfrm>
            <a:off x="1246049" y="5720803"/>
            <a:ext cx="6840541" cy="1474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3200" b="1" dirty="0">
                <a:latin typeface="Arial Rounded MT Bold" panose="020F0704030504030204" pitchFamily="34" charset="0"/>
              </a:rPr>
              <a:t>Inventory need to be improved!</a:t>
            </a:r>
            <a:endParaRPr kumimoji="1" lang="en-US" sz="2800" dirty="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endParaRPr kumimoji="1" lang="en-US" sz="3200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9DB5AFB0-591C-1FE4-8EBE-F6033FC5E5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5956357"/>
              </p:ext>
            </p:extLst>
          </p:nvPr>
        </p:nvGraphicFramePr>
        <p:xfrm>
          <a:off x="1557517" y="1126723"/>
          <a:ext cx="7924435" cy="4441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17336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369" y="5151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426" y="3380906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400181" y="77178"/>
            <a:ext cx="10351603" cy="736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4 Results based on QR model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5DCB08-DEDE-4C26-BD69-611BF92D6250}"/>
              </a:ext>
            </a:extLst>
          </p:cNvPr>
          <p:cNvSpPr txBox="1"/>
          <p:nvPr/>
        </p:nvSpPr>
        <p:spPr>
          <a:xfrm>
            <a:off x="823921" y="1424701"/>
            <a:ext cx="10733921" cy="5537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kumimoji="1" lang="en-US" altLang="zh-CN" sz="3200" b="1" dirty="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endParaRPr kumimoji="1" lang="en-US" altLang="zh-CN" sz="3200" b="1" dirty="0"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3200" b="1" dirty="0">
                <a:latin typeface="Arial Rounded MT Bold" panose="020F0704030504030204" pitchFamily="34" charset="0"/>
              </a:rPr>
              <a:t>(10 component chosen) Lead time=</a:t>
            </a:r>
            <a:r>
              <a:rPr kumimoji="1" lang="en-US" altLang="zh-CN" sz="3200" b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8.12</a:t>
            </a:r>
            <a:r>
              <a:rPr kumimoji="1" lang="en-US" altLang="zh-CN" sz="3200" b="1" dirty="0">
                <a:latin typeface="Arial Rounded MT Bold" panose="020F0704030504030204" pitchFamily="34" charset="0"/>
              </a:rPr>
              <a:t> days</a:t>
            </a:r>
          </a:p>
          <a:p>
            <a:pPr>
              <a:lnSpc>
                <a:spcPct val="150000"/>
              </a:lnSpc>
            </a:pPr>
            <a:r>
              <a:rPr kumimoji="1" lang="en-US" sz="2800" dirty="0">
                <a:latin typeface="Arial Rounded MT Bold" panose="020F0704030504030204" pitchFamily="34" charset="0"/>
              </a:rPr>
              <a:t>Cost reduced rate of total: ($365117.76-</a:t>
            </a:r>
            <a:r>
              <a:rPr kumimoji="1" lang="en-US" sz="2800">
                <a:latin typeface="Arial Rounded MT Bold" panose="020F0704030504030204" pitchFamily="34" charset="0"/>
              </a:rPr>
              <a:t>$310350.09)/ </a:t>
            </a:r>
            <a:r>
              <a:rPr kumimoji="1" lang="en-US" sz="2800" dirty="0">
                <a:latin typeface="Arial Rounded MT Bold" panose="020F0704030504030204" pitchFamily="34" charset="0"/>
              </a:rPr>
              <a:t>$365117.76=</a:t>
            </a:r>
            <a:r>
              <a:rPr kumimoji="1" lang="en-US" sz="28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14.9%</a:t>
            </a:r>
          </a:p>
          <a:p>
            <a:pPr>
              <a:lnSpc>
                <a:spcPct val="150000"/>
              </a:lnSpc>
            </a:pPr>
            <a:r>
              <a:rPr kumimoji="1" lang="en-US" sz="2800" dirty="0">
                <a:latin typeface="Arial Rounded MT Bold" panose="020F0704030504030204" pitchFamily="34" charset="0"/>
              </a:rPr>
              <a:t>Cost reduced rate of Inventory: $54767.67/$238248.71=</a:t>
            </a:r>
            <a:r>
              <a:rPr kumimoji="1" lang="en-US" sz="28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23.5%</a:t>
            </a:r>
          </a:p>
          <a:p>
            <a:pPr>
              <a:lnSpc>
                <a:spcPct val="150000"/>
              </a:lnSpc>
            </a:pPr>
            <a:endParaRPr kumimoji="1" lang="en-US" sz="3200" dirty="0">
              <a:latin typeface="Arial Rounded MT Bold" panose="020F070403050403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7D80740-D8F1-12BE-193F-6953195505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9877" y="792428"/>
            <a:ext cx="8912229" cy="219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24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7120" y="5151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836" y="1591792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507757" y="81825"/>
            <a:ext cx="11599078" cy="736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4 Future acqu</a:t>
            </a:r>
            <a:r>
              <a:rPr kumimoji="1" lang="en-US" altLang="zh-CN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i</a:t>
            </a: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sition (The second part analysis)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FFDAB67-80E9-4C79-A248-7809165FD795}"/>
              </a:ext>
            </a:extLst>
          </p:cNvPr>
          <p:cNvSpPr txBox="1"/>
          <p:nvPr/>
        </p:nvSpPr>
        <p:spPr>
          <a:xfrm>
            <a:off x="400181" y="4257013"/>
            <a:ext cx="11044305" cy="295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1. We need the specific information of warehousing</a:t>
            </a:r>
          </a:p>
          <a:p>
            <a:pPr>
              <a:lnSpc>
                <a:spcPct val="150000"/>
              </a:lnSpc>
            </a:pPr>
            <a:r>
              <a:rPr kumimoji="1" lang="en-US" sz="3200" dirty="0">
                <a:latin typeface="Arial Rounded MT Bold" panose="020F0704030504030204" pitchFamily="34" charset="0"/>
              </a:rPr>
              <a:t>2. We may need supplier </a:t>
            </a:r>
            <a:r>
              <a:rPr kumimoji="1"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address</a:t>
            </a:r>
            <a:r>
              <a:rPr kumimoji="1" lang="en-US" sz="3200" dirty="0">
                <a:latin typeface="Arial Rounded MT Bold" panose="020F0704030504030204" pitchFamily="34" charset="0"/>
              </a:rPr>
              <a:t>, </a:t>
            </a:r>
            <a:r>
              <a:rPr kumimoji="1"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warehouse rent</a:t>
            </a:r>
            <a:r>
              <a:rPr kumimoji="1" lang="en-US" sz="3200" dirty="0">
                <a:latin typeface="Arial Rounded MT Bold" panose="020F0704030504030204" pitchFamily="34" charset="0"/>
              </a:rPr>
              <a:t>, </a:t>
            </a:r>
          </a:p>
          <a:p>
            <a:pPr>
              <a:lnSpc>
                <a:spcPct val="150000"/>
              </a:lnSpc>
            </a:pPr>
            <a:r>
              <a:rPr kumimoji="1"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detailed warehouse address</a:t>
            </a:r>
            <a:r>
              <a:rPr kumimoji="1" lang="en-US" sz="3200" dirty="0">
                <a:latin typeface="Arial Rounded MT Bold" panose="020F0704030504030204" pitchFamily="34" charset="0"/>
              </a:rPr>
              <a:t> and </a:t>
            </a:r>
            <a:r>
              <a:rPr kumimoji="1" 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</a:rPr>
              <a:t>customer distribution</a:t>
            </a:r>
          </a:p>
          <a:p>
            <a:pPr>
              <a:lnSpc>
                <a:spcPct val="150000"/>
              </a:lnSpc>
            </a:pPr>
            <a:endParaRPr kumimoji="1" lang="en-US" sz="3200" dirty="0">
              <a:latin typeface="Arial Rounded MT Bold" panose="020F0704030504030204" pitchFamily="34" charset="0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E178DFBC-A7C4-51F9-F7C5-75BB7A524318}"/>
              </a:ext>
            </a:extLst>
          </p:cNvPr>
          <p:cNvSpPr/>
          <p:nvPr/>
        </p:nvSpPr>
        <p:spPr>
          <a:xfrm>
            <a:off x="6764805" y="1004602"/>
            <a:ext cx="2091031" cy="100404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arehouse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1193A92F-8BF8-CF10-8AC7-249BDED7B814}"/>
              </a:ext>
            </a:extLst>
          </p:cNvPr>
          <p:cNvSpPr/>
          <p:nvPr/>
        </p:nvSpPr>
        <p:spPr>
          <a:xfrm>
            <a:off x="6720160" y="3030261"/>
            <a:ext cx="2091031" cy="100404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Assembler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DBC8E73-BCA1-9C1C-3786-9D4D057004A5}"/>
              </a:ext>
            </a:extLst>
          </p:cNvPr>
          <p:cNvSpPr/>
          <p:nvPr/>
        </p:nvSpPr>
        <p:spPr>
          <a:xfrm>
            <a:off x="2029984" y="3030260"/>
            <a:ext cx="1949823" cy="100404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86FBB153-C2DD-45BA-C6B0-F56031264D32}"/>
              </a:ext>
            </a:extLst>
          </p:cNvPr>
          <p:cNvSpPr/>
          <p:nvPr/>
        </p:nvSpPr>
        <p:spPr>
          <a:xfrm>
            <a:off x="2029983" y="1004603"/>
            <a:ext cx="1949823" cy="100404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</a:p>
          <a:p>
            <a:pPr algn="ctr"/>
            <a:r>
              <a:rPr lang="en-US" sz="32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Supplier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79CC108-3A1B-99BA-A696-F094B873E641}"/>
              </a:ext>
            </a:extLst>
          </p:cNvPr>
          <p:cNvCxnSpPr>
            <a:cxnSpLocks/>
            <a:stCxn id="14" idx="3"/>
            <a:endCxn id="3" idx="1"/>
          </p:cNvCxnSpPr>
          <p:nvPr/>
        </p:nvCxnSpPr>
        <p:spPr>
          <a:xfrm flipV="1">
            <a:off x="3979806" y="1506626"/>
            <a:ext cx="2784999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8EA82F2-B6E8-E15B-F681-D3AD1398274A}"/>
              </a:ext>
            </a:extLst>
          </p:cNvPr>
          <p:cNvCxnSpPr>
            <a:cxnSpLocks/>
            <a:stCxn id="10" idx="1"/>
            <a:endCxn id="11" idx="3"/>
          </p:cNvCxnSpPr>
          <p:nvPr/>
        </p:nvCxnSpPr>
        <p:spPr>
          <a:xfrm flipH="1" flipV="1">
            <a:off x="3979807" y="3532284"/>
            <a:ext cx="2740353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FBCC564C-D4C9-8196-9E67-6FEE78982B61}"/>
              </a:ext>
            </a:extLst>
          </p:cNvPr>
          <p:cNvCxnSpPr>
            <a:stCxn id="3" idx="2"/>
            <a:endCxn id="10" idx="0"/>
          </p:cNvCxnSpPr>
          <p:nvPr/>
        </p:nvCxnSpPr>
        <p:spPr>
          <a:xfrm flipH="1">
            <a:off x="7765676" y="2008650"/>
            <a:ext cx="44645" cy="1021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CFED05E5-97AD-700C-FAA5-B381953B5C4A}"/>
              </a:ext>
            </a:extLst>
          </p:cNvPr>
          <p:cNvSpPr txBox="1"/>
          <p:nvPr/>
        </p:nvSpPr>
        <p:spPr>
          <a:xfrm>
            <a:off x="4629585" y="958308"/>
            <a:ext cx="1606465" cy="5751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9.46 </a:t>
            </a:r>
            <a:r>
              <a:rPr kumimoji="1" lang="en-US" altLang="zh-CN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days</a:t>
            </a:r>
            <a:endParaRPr kumimoji="1" lang="en-US" sz="2400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3C338671-A099-BC18-B923-77DA2009BF62}"/>
              </a:ext>
            </a:extLst>
          </p:cNvPr>
          <p:cNvSpPr txBox="1"/>
          <p:nvPr/>
        </p:nvSpPr>
        <p:spPr>
          <a:xfrm>
            <a:off x="7850137" y="2199975"/>
            <a:ext cx="1606465" cy="5751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4.46 </a:t>
            </a:r>
            <a:r>
              <a:rPr kumimoji="1" lang="en-US" altLang="zh-CN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days</a:t>
            </a:r>
            <a:endParaRPr kumimoji="1" lang="en-US" sz="2400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4A5B61F-A5EA-63A5-5D8A-52462B7AFC22}"/>
              </a:ext>
            </a:extLst>
          </p:cNvPr>
          <p:cNvSpPr txBox="1"/>
          <p:nvPr/>
        </p:nvSpPr>
        <p:spPr>
          <a:xfrm>
            <a:off x="7085376" y="3542323"/>
            <a:ext cx="1529521" cy="5751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4.23</a:t>
            </a:r>
            <a:r>
              <a:rPr kumimoji="1" lang="en-US" altLang="zh-CN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days</a:t>
            </a:r>
            <a:endParaRPr kumimoji="1" lang="en-US" sz="2400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83D25BB-C798-AC63-CFFB-E4DB2D2B75CC}"/>
              </a:ext>
            </a:extLst>
          </p:cNvPr>
          <p:cNvSpPr txBox="1"/>
          <p:nvPr/>
        </p:nvSpPr>
        <p:spPr>
          <a:xfrm>
            <a:off x="4715395" y="2957126"/>
            <a:ext cx="1161665" cy="5751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&lt;1 </a:t>
            </a:r>
            <a:r>
              <a:rPr kumimoji="1" lang="en-US" altLang="zh-CN" sz="2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day</a:t>
            </a:r>
            <a:endParaRPr kumimoji="1" lang="en-US" sz="2400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57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369" y="5151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40" y="667180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528262" y="135770"/>
            <a:ext cx="11621362" cy="1474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1 Root Cause Exploration and Overall Cost Estimation 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02E03D-1094-4EC3-8125-5076425F2B23}"/>
              </a:ext>
            </a:extLst>
          </p:cNvPr>
          <p:cNvSpPr txBox="1"/>
          <p:nvPr/>
        </p:nvSpPr>
        <p:spPr>
          <a:xfrm>
            <a:off x="645271" y="1944623"/>
            <a:ext cx="10817064" cy="3160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2400" b="1" dirty="0">
                <a:latin typeface="Arial Rounded MT Bold" panose="020F0704030504030204" pitchFamily="34" charset="0"/>
              </a:rPr>
              <a:t>1</a:t>
            </a:r>
            <a:r>
              <a:rPr kumimoji="1" lang="en-US" sz="2800" b="1" dirty="0">
                <a:latin typeface="Arial Rounded MT Bold" panose="020F0704030504030204" pitchFamily="34" charset="0"/>
              </a:rPr>
              <a:t>.</a:t>
            </a:r>
            <a:r>
              <a:rPr kumimoji="1" lang="en-US" sz="2800" dirty="0">
                <a:latin typeface="Arial Rounded MT Bold" panose="020F0704030504030204" pitchFamily="34" charset="0"/>
              </a:rPr>
              <a:t> We only replace the </a:t>
            </a:r>
            <a:r>
              <a:rPr kumimoji="1" lang="en-US" sz="28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frame</a:t>
            </a:r>
            <a:r>
              <a:rPr kumimoji="1" lang="en-US" sz="2800" dirty="0">
                <a:latin typeface="Arial Rounded MT Bold" panose="020F0704030504030204" pitchFamily="34" charset="0"/>
              </a:rPr>
              <a:t> of the recalled bicycles</a:t>
            </a:r>
          </a:p>
          <a:p>
            <a:pPr>
              <a:lnSpc>
                <a:spcPct val="150000"/>
              </a:lnSpc>
            </a:pPr>
            <a:r>
              <a:rPr kumimoji="1" lang="en-US" sz="2800" dirty="0">
                <a:latin typeface="Arial Rounded MT Bold" panose="020F0704030504030204" pitchFamily="34" charset="0"/>
              </a:rPr>
              <a:t>2.The salary of each employee is </a:t>
            </a:r>
            <a:r>
              <a:rPr kumimoji="1" lang="en-US" sz="28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$20 </a:t>
            </a:r>
            <a:r>
              <a:rPr kumimoji="1" lang="en-US" sz="2800" dirty="0">
                <a:latin typeface="Arial Rounded MT Bold" panose="020F0704030504030204" pitchFamily="34" charset="0"/>
              </a:rPr>
              <a:t>per bicycle </a:t>
            </a:r>
          </a:p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3. </a:t>
            </a:r>
            <a:r>
              <a:rPr kumimoji="1" lang="en-US" sz="2800" dirty="0">
                <a:latin typeface="Arial Rounded MT Bold" panose="020F0704030504030204" pitchFamily="34" charset="0"/>
              </a:rPr>
              <a:t>The shipping price is the cost goes to subsidize consumers</a:t>
            </a:r>
          </a:p>
          <a:p>
            <a:pPr>
              <a:lnSpc>
                <a:spcPct val="150000"/>
              </a:lnSpc>
            </a:pPr>
            <a:r>
              <a:rPr kumimoji="1" lang="en-US" sz="2800" b="1" dirty="0">
                <a:latin typeface="Arial Rounded MT Bold" panose="020F0704030504030204" pitchFamily="34" charset="0"/>
              </a:rPr>
              <a:t>4. </a:t>
            </a:r>
            <a:r>
              <a:rPr kumimoji="1" lang="en-US" sz="2800" dirty="0">
                <a:latin typeface="Arial Rounded MT Bold" panose="020F0704030504030204" pitchFamily="34" charset="0"/>
              </a:rPr>
              <a:t>We use 4M to find root cause</a:t>
            </a:r>
          </a:p>
          <a:p>
            <a:pPr>
              <a:lnSpc>
                <a:spcPct val="150000"/>
              </a:lnSpc>
            </a:pPr>
            <a:endParaRPr kumimoji="1" lang="en-US" sz="2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07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7369" y="5151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40" y="667180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9020334" y="5860965"/>
            <a:ext cx="9514217" cy="897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40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1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BDF75BC-F68D-49BF-9396-0347300C96D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16" y="241605"/>
            <a:ext cx="10583569" cy="441556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4295B18-23F6-43C0-B141-EFAEA415BF9C}"/>
              </a:ext>
            </a:extLst>
          </p:cNvPr>
          <p:cNvSpPr txBox="1"/>
          <p:nvPr/>
        </p:nvSpPr>
        <p:spPr>
          <a:xfrm>
            <a:off x="1148727" y="4566750"/>
            <a:ext cx="7219412" cy="1948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28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Model Type </a:t>
            </a:r>
            <a:r>
              <a:rPr kumimoji="1" lang="en-US" sz="2800" dirty="0">
                <a:latin typeface="Arial Rounded MT Bold" panose="020F0704030504030204" pitchFamily="34" charset="0"/>
              </a:rPr>
              <a:t>= Mountain and Mountain full</a:t>
            </a:r>
          </a:p>
          <a:p>
            <a:pPr>
              <a:lnSpc>
                <a:spcPct val="150000"/>
              </a:lnSpc>
            </a:pPr>
            <a:r>
              <a:rPr kumimoji="1" lang="en-US" sz="28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Construction</a:t>
            </a:r>
            <a:r>
              <a:rPr kumimoji="1" lang="en-US" sz="2800" dirty="0">
                <a:latin typeface="Arial Rounded MT Bold" panose="020F0704030504030204" pitchFamily="34" charset="0"/>
              </a:rPr>
              <a:t> = TIG Welded</a:t>
            </a:r>
          </a:p>
          <a:p>
            <a:pPr>
              <a:lnSpc>
                <a:spcPct val="150000"/>
              </a:lnSpc>
            </a:pPr>
            <a:r>
              <a:rPr kumimoji="1" lang="en-US" sz="2800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Frame Assembler </a:t>
            </a:r>
            <a:r>
              <a:rPr kumimoji="1" lang="en-US" sz="2800" dirty="0">
                <a:latin typeface="Arial Rounded MT Bold" panose="020F0704030504030204" pitchFamily="34" charset="0"/>
              </a:rPr>
              <a:t>= 51512</a:t>
            </a:r>
          </a:p>
        </p:txBody>
      </p:sp>
    </p:spTree>
    <p:extLst>
      <p:ext uri="{BB962C8B-B14F-4D97-AF65-F5344CB8AC3E}">
        <p14:creationId xmlns:p14="http://schemas.microsoft.com/office/powerpoint/2010/main" val="428851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7487" y="438907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40" y="667180"/>
            <a:ext cx="2920596" cy="18867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7C23720-C5F6-6B26-1166-5E9E94F16BE1}"/>
                  </a:ext>
                </a:extLst>
              </p:cNvPr>
              <p:cNvSpPr txBox="1"/>
              <p:nvPr/>
            </p:nvSpPr>
            <p:spPr>
              <a:xfrm>
                <a:off x="121387" y="569250"/>
                <a:ext cx="10968421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smtClean="0">
                          <a:latin typeface="Cambria Math" panose="02040503050406030204" pitchFamily="18" charset="0"/>
                        </a:rPr>
                        <m:t>C</m:t>
                      </m:r>
                      <m:r>
                        <m:rPr>
                          <m:sty m:val="p"/>
                        </m:rPr>
                        <a:rPr lang="en-US" sz="3200" i="0">
                          <a:latin typeface="Cambria Math" panose="02040503050406030204" pitchFamily="18" charset="0"/>
                        </a:rPr>
                        <m:t>ost</m:t>
                      </m:r>
                      <m:r>
                        <a:rPr lang="en-US" sz="32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3200" i="0">
                          <a:latin typeface="Cambria Math" panose="02040503050406030204" pitchFamily="18" charset="0"/>
                        </a:rPr>
                        <m:t>for</m:t>
                      </m:r>
                      <m:r>
                        <a:rPr lang="en-US" sz="32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3200" i="0">
                          <a:latin typeface="Cambria Math" panose="02040503050406030204" pitchFamily="18" charset="0"/>
                        </a:rPr>
                        <m:t>recall</m:t>
                      </m:r>
                      <m:r>
                        <a:rPr lang="en-US" sz="32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3200" i="0">
                          <a:latin typeface="Cambria Math" panose="02040503050406030204" pitchFamily="18" charset="0"/>
                        </a:rPr>
                        <m:t>ship</m:t>
                      </m:r>
                      <m:r>
                        <a:rPr lang="en-US" sz="32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3200" i="0">
                          <a:latin typeface="Cambria Math" panose="02040503050406030204" pitchFamily="18" charset="0"/>
                        </a:rPr>
                        <m:t>fee</m:t>
                      </m:r>
                      <m:r>
                        <a:rPr lang="en-US" sz="3200" i="0">
                          <a:latin typeface="Cambria Math" panose="02040503050406030204" pitchFamily="18" charset="0"/>
                        </a:rPr>
                        <m:t>∗2+</m:t>
                      </m:r>
                      <m:r>
                        <m:rPr>
                          <m:sty m:val="p"/>
                        </m:rPr>
                        <a:rPr lang="en-US" sz="3200" i="0">
                          <a:latin typeface="Cambria Math" panose="02040503050406030204" pitchFamily="18" charset="0"/>
                        </a:rPr>
                        <m:t>Frame</m:t>
                      </m:r>
                      <m:r>
                        <a:rPr lang="en-US" sz="32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3200" i="0">
                          <a:latin typeface="Cambria Math" panose="02040503050406030204" pitchFamily="18" charset="0"/>
                        </a:rPr>
                        <m:t>price</m:t>
                      </m:r>
                      <m:r>
                        <a:rPr lang="en-US" sz="3200" i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m:rPr>
                          <m:sty m:val="p"/>
                        </m:rPr>
                        <a:rPr lang="en-US" sz="3200" i="0">
                          <a:latin typeface="Cambria Math" panose="02040503050406030204" pitchFamily="18" charset="0"/>
                        </a:rPr>
                        <m:t>Labour</m:t>
                      </m:r>
                      <m:r>
                        <a:rPr lang="en-US" sz="32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3200" i="0">
                          <a:latin typeface="Cambria Math" panose="02040503050406030204" pitchFamily="18" charset="0"/>
                        </a:rPr>
                        <m:t>cost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D7C23720-C5F6-6B26-1166-5E9E94F16B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387" y="569250"/>
                <a:ext cx="10968421" cy="5847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文本框 15">
            <a:extLst>
              <a:ext uri="{FF2B5EF4-FFF2-40B4-BE49-F238E27FC236}">
                <a16:creationId xmlns:a16="http://schemas.microsoft.com/office/drawing/2014/main" id="{18DF45FA-73AD-843D-7EF2-C50434A5195A}"/>
              </a:ext>
            </a:extLst>
          </p:cNvPr>
          <p:cNvSpPr txBox="1"/>
          <p:nvPr/>
        </p:nvSpPr>
        <p:spPr>
          <a:xfrm>
            <a:off x="584177" y="4122961"/>
            <a:ext cx="11020470" cy="1248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Consequently, </a:t>
            </a:r>
            <a:r>
              <a:rPr lang="en-US" sz="36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the overall estimated cost for all recalled bicycle is </a:t>
            </a:r>
            <a:r>
              <a:rPr lang="en-US" sz="36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$40486.49</a:t>
            </a:r>
            <a:endParaRPr lang="en-US" sz="3600" dirty="0">
              <a:solidFill>
                <a:srgbClr val="FF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77AA859-4FCB-663E-CF27-62FCDDBB24FB}"/>
              </a:ext>
            </a:extLst>
          </p:cNvPr>
          <p:cNvSpPr txBox="1"/>
          <p:nvPr/>
        </p:nvSpPr>
        <p:spPr>
          <a:xfrm>
            <a:off x="9020334" y="5860965"/>
            <a:ext cx="9514217" cy="897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40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 1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6466C8F-AF40-8DE8-2379-E857ECDA33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910" y="1464449"/>
            <a:ext cx="11610220" cy="204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8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26" y="582342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40" y="667180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151876" y="62098"/>
            <a:ext cx="12036949" cy="7407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Scenario2: Sales Trend from 1998 to 2013 and </a:t>
            </a:r>
            <a:r>
              <a:rPr kumimoji="1" lang="en-US" altLang="zh-CN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Prediction</a:t>
            </a:r>
            <a:endParaRPr kumimoji="1" lang="en-US" sz="32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Increase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 the sales quantity of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Race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 and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road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 bicycles.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Decrease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 sales quantity of other model types.</a:t>
            </a:r>
            <a:endParaRPr kumimoji="1" lang="en-US" sz="2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 Rounded MT Bold" panose="020F0704030504030204" pitchFamily="34" charset="0"/>
              <a:ea typeface="宋体"/>
              <a:cs typeface="+mn-cs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1038089-F10C-5D5C-B5C8-70433C2EDE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832" y="1072882"/>
            <a:ext cx="10534549" cy="381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26" y="582342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40" y="667180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151876" y="62098"/>
            <a:ext cx="12036949" cy="6853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Scenario2: Sales Trend from 1998 to 2013 and </a:t>
            </a:r>
            <a:r>
              <a:rPr kumimoji="1" lang="en-US" altLang="zh-CN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Prediction</a:t>
            </a:r>
            <a:endParaRPr kumimoji="1" lang="en-US" sz="32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r>
              <a:rPr kumimoji="1" lang="en-US" sz="2400" b="1" dirty="0">
                <a:latin typeface="Arial Rounded MT Bold" panose="020F0704030504030204" pitchFamily="34" charset="0"/>
                <a:ea typeface="宋体"/>
              </a:rPr>
              <a:t>Increase the sales quantity of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Race</a:t>
            </a:r>
            <a:r>
              <a:rPr kumimoji="1" lang="en-US" sz="2400" b="1" dirty="0">
                <a:latin typeface="Arial Rounded MT Bold" panose="020F0704030504030204" pitchFamily="34" charset="0"/>
                <a:ea typeface="宋体"/>
              </a:rPr>
              <a:t> bicycles. Maintain sales quantity of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mountain full</a:t>
            </a:r>
            <a:r>
              <a:rPr kumimoji="1" lang="en-US" sz="2400" b="1" dirty="0">
                <a:latin typeface="Arial Rounded MT Bold" panose="020F0704030504030204" pitchFamily="34" charset="0"/>
                <a:ea typeface="宋体"/>
              </a:rPr>
              <a:t> and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road</a:t>
            </a:r>
            <a:r>
              <a:rPr kumimoji="1" lang="en-US" sz="2400" b="1" dirty="0">
                <a:latin typeface="Arial Rounded MT Bold" panose="020F0704030504030204" pitchFamily="34" charset="0"/>
                <a:ea typeface="宋体"/>
              </a:rPr>
              <a:t> bicycles. Decrease sales quantity of other model types.</a:t>
            </a: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4D5F0CD-2290-42F4-3C3B-ED717FD9C4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19" y="1129564"/>
            <a:ext cx="10640211" cy="35117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8101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26" y="582342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40" y="667180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151876" y="62098"/>
            <a:ext cx="12036949" cy="6853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Scenario2: Sales Trend from 1998 to 2013 and </a:t>
            </a:r>
            <a:r>
              <a:rPr kumimoji="1" lang="en-US" altLang="zh-CN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Prediction</a:t>
            </a:r>
            <a:endParaRPr kumimoji="1" lang="en-US" sz="32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Enhance the bicycles design with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bright colors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, such as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Purple Accent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,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Hazard Flame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, and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Morning Sun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. Target women as customers and increase the popularity among female.</a:t>
            </a: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5A19603-F1AC-CF34-B7B6-41BFC86BF6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79" y="890750"/>
            <a:ext cx="10146958" cy="36552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60083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26" y="582342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40" y="667180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151876" y="62098"/>
            <a:ext cx="12036949" cy="6853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Scenario2: Sales Trend from 1998 to 2013 and </a:t>
            </a:r>
            <a:r>
              <a:rPr kumimoji="1" lang="en-US" altLang="zh-CN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Prediction</a:t>
            </a:r>
            <a:endParaRPr kumimoji="1" lang="en-US" sz="32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Enhance the bicycles design with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dark colors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, such as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Fire and smoke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,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Grey Granite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, </a:t>
            </a:r>
            <a:r>
              <a:rPr kumimoji="1" lang="en-US" sz="2400" b="1" dirty="0">
                <a:solidFill>
                  <a:srgbClr val="FF0000"/>
                </a:solidFill>
                <a:latin typeface="Arial Rounded MT Bold" panose="020F0704030504030204" pitchFamily="34" charset="0"/>
                <a:ea typeface="宋体"/>
              </a:rPr>
              <a:t>Sea Green Fade</a:t>
            </a:r>
            <a:r>
              <a:rPr kumimoji="1" lang="en-US" sz="24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. Target male as customers and increase the popularity among male.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E527C4E-BA79-3B70-87F4-557B7FC9208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340" y="855418"/>
            <a:ext cx="10392144" cy="39777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2377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雷锋.png"/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126" y="582342"/>
            <a:ext cx="3479380" cy="6522022"/>
          </a:xfrm>
          <a:prstGeom prst="rect">
            <a:avLst/>
          </a:prstGeom>
        </p:spPr>
      </p:pic>
      <p:pic>
        <p:nvPicPr>
          <p:cNvPr id="12" name="图片 11" descr="中国风线条.png">
            <a:extLst>
              <a:ext uri="{FF2B5EF4-FFF2-40B4-BE49-F238E27FC236}">
                <a16:creationId xmlns:a16="http://schemas.microsoft.com/office/drawing/2014/main" id="{C6C012B0-2BA1-4172-82B7-B704233CDE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507" y="4402044"/>
            <a:ext cx="2920596" cy="1886706"/>
          </a:xfrm>
          <a:prstGeom prst="rect">
            <a:avLst/>
          </a:prstGeom>
        </p:spPr>
      </p:pic>
      <p:pic>
        <p:nvPicPr>
          <p:cNvPr id="13" name="图片 12" descr="中国风线条.png">
            <a:extLst>
              <a:ext uri="{FF2B5EF4-FFF2-40B4-BE49-F238E27FC236}">
                <a16:creationId xmlns:a16="http://schemas.microsoft.com/office/drawing/2014/main" id="{9B70DC6D-FC8E-48C3-97E5-5AEC17968E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40" y="667180"/>
            <a:ext cx="2920596" cy="18867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C136E0-7003-4985-AE5D-9E14149ACCCF}"/>
              </a:ext>
            </a:extLst>
          </p:cNvPr>
          <p:cNvSpPr txBox="1"/>
          <p:nvPr/>
        </p:nvSpPr>
        <p:spPr>
          <a:xfrm>
            <a:off x="151876" y="62098"/>
            <a:ext cx="12036949" cy="5191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063">
              <a:lnSpc>
                <a:spcPct val="150000"/>
              </a:lnSpc>
              <a:defRPr/>
            </a:pPr>
            <a:r>
              <a:rPr kumimoji="1" lang="en-US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Scenario2: Sales Trend from 1998 to 2013 and </a:t>
            </a:r>
            <a:r>
              <a:rPr kumimoji="1" lang="en-US" altLang="zh-CN" sz="3200" b="1" dirty="0">
                <a:solidFill>
                  <a:prstClr val="black"/>
                </a:solidFill>
                <a:latin typeface="Arial Rounded MT Bold" panose="020F0704030504030204" pitchFamily="34" charset="0"/>
                <a:ea typeface="宋体"/>
              </a:rPr>
              <a:t>Prediction</a:t>
            </a:r>
            <a:endParaRPr kumimoji="1" lang="en-US" sz="32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  <a:p>
            <a:pPr defTabSz="457063">
              <a:lnSpc>
                <a:spcPct val="150000"/>
              </a:lnSpc>
              <a:defRPr/>
            </a:pPr>
            <a:endParaRPr kumimoji="1" lang="en-US" sz="2400" b="1" dirty="0">
              <a:solidFill>
                <a:prstClr val="black"/>
              </a:solidFill>
              <a:latin typeface="Arial Rounded MT Bold" panose="020F0704030504030204" pitchFamily="34" charset="0"/>
              <a:ea typeface="宋体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F992B52-1FB0-AF5D-25D3-9D6AD708AF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8" y="3938125"/>
            <a:ext cx="8105565" cy="2919875"/>
          </a:xfrm>
          <a:prstGeom prst="rect">
            <a:avLst/>
          </a:prstGeom>
          <a:noFill/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C8C6561E-7F1D-8E1E-7418-C0A2FF5FB2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83461588"/>
              </p:ext>
            </p:extLst>
          </p:nvPr>
        </p:nvGraphicFramePr>
        <p:xfrm>
          <a:off x="338893" y="1100153"/>
          <a:ext cx="7336000" cy="2795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5EDB3043-1A39-B0B3-E363-8EFDF78A5384}"/>
              </a:ext>
            </a:extLst>
          </p:cNvPr>
          <p:cNvSpPr txBox="1"/>
          <p:nvPr/>
        </p:nvSpPr>
        <p:spPr>
          <a:xfrm>
            <a:off x="8344723" y="1846527"/>
            <a:ext cx="5168710" cy="418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sz="3200" dirty="0">
                <a:solidFill>
                  <a:schemeClr val="accent4"/>
                </a:solidFill>
                <a:latin typeface="Arial Rounded MT Bold" panose="020F0704030504030204" pitchFamily="34" charset="0"/>
              </a:rPr>
              <a:t>Purple Accent</a:t>
            </a:r>
          </a:p>
          <a:p>
            <a:r>
              <a:rPr kumimoji="1" lang="en-US" sz="3200" dirty="0">
                <a:solidFill>
                  <a:srgbClr val="7030A0"/>
                </a:solidFill>
                <a:latin typeface="Arial Rounded MT Bold" panose="020F0704030504030204" pitchFamily="34" charset="0"/>
              </a:rPr>
              <a:t>is favored by </a:t>
            </a:r>
          </a:p>
          <a:p>
            <a:r>
              <a:rPr kumimoji="1" lang="en-US" sz="3200" dirty="0">
                <a:solidFill>
                  <a:srgbClr val="7030A0"/>
                </a:solidFill>
                <a:latin typeface="Arial Rounded MT Bold" panose="020F0704030504030204" pitchFamily="34" charset="0"/>
              </a:rPr>
              <a:t>Both male and </a:t>
            </a:r>
          </a:p>
          <a:p>
            <a:r>
              <a:rPr kumimoji="1" lang="en-US" sz="3200" dirty="0">
                <a:solidFill>
                  <a:srgbClr val="7030A0"/>
                </a:solidFill>
                <a:latin typeface="Arial Rounded MT Bold" panose="020F0704030504030204" pitchFamily="34" charset="0"/>
              </a:rPr>
              <a:t>female</a:t>
            </a:r>
          </a:p>
          <a:p>
            <a:endParaRPr kumimoji="1" lang="en-US" sz="3200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  <a:p>
            <a:r>
              <a:rPr kumimoji="1" lang="en-US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N</a:t>
            </a:r>
            <a:r>
              <a:rPr kumimoji="1" lang="en-US" altLang="zh-CN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eon Blue</a:t>
            </a:r>
          </a:p>
          <a:p>
            <a:r>
              <a:rPr kumimoji="1" lang="en-US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B</a:t>
            </a:r>
            <a:r>
              <a:rPr kumimoji="1" lang="en-US" altLang="zh-CN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lack hole</a:t>
            </a:r>
            <a:endParaRPr kumimoji="1" lang="en-US" sz="3200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is not popular</a:t>
            </a:r>
          </a:p>
        </p:txBody>
      </p:sp>
    </p:spTree>
    <p:extLst>
      <p:ext uri="{BB962C8B-B14F-4D97-AF65-F5344CB8AC3E}">
        <p14:creationId xmlns:p14="http://schemas.microsoft.com/office/powerpoint/2010/main" val="10519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c514b5dd39a273ecc2dc3128513ac99a1931e5a"/>
  <p:tag name="ISPRING_ULTRA_SCORM_TRACKING_SLIDES" val="1"/>
</p:tagLst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50000"/>
          </a:lnSpc>
          <a:defRPr kumimoji="1" sz="1400"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3961</TotalTime>
  <Words>575</Words>
  <Application>Microsoft Office PowerPoint</Application>
  <PresentationFormat>Custom</PresentationFormat>
  <Paragraphs>133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等线</vt:lpstr>
      <vt:lpstr>Arial</vt:lpstr>
      <vt:lpstr>Arial Rounded MT Bold</vt:lpstr>
      <vt:lpstr>Calibri</vt:lpstr>
      <vt:lpstr>Cambria Math</vt:lpstr>
      <vt:lpstr>Times New Roman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Zhu Ruochong</cp:lastModifiedBy>
  <cp:revision>97</cp:revision>
  <dcterms:created xsi:type="dcterms:W3CDTF">2017-07-25T01:54:20Z</dcterms:created>
  <dcterms:modified xsi:type="dcterms:W3CDTF">2023-02-27T04:30:18Z</dcterms:modified>
</cp:coreProperties>
</file>

<file path=docProps/thumbnail.jpeg>
</file>